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BB129-EEF6-4ABF-A900-A778FBC516A6}" type="datetimeFigureOut">
              <a:rPr lang="es-ES"/>
              <a:pPr>
                <a:defRPr/>
              </a:pPr>
              <a:t>24/10/2017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34FDC-BB8A-48B0-BE06-EA40CE1A25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22FB-7667-4CB7-BD0D-D2B172BDE43D}" type="datetimeFigureOut">
              <a:rPr lang="es-ES"/>
              <a:pPr>
                <a:defRPr/>
              </a:pPr>
              <a:t>24/10/2017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F36B-EDD2-456C-94FE-E3C3220A5E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14846-8AD1-42B1-A0F5-96F5B3ED0821}" type="datetimeFigureOut">
              <a:rPr lang="es-ES"/>
              <a:pPr>
                <a:defRPr/>
              </a:pPr>
              <a:t>24/10/2017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CB2B1-0A05-4E58-98CB-2588732312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61F3F-83A7-4603-814E-EC710C824B4F}" type="datetimeFigureOut">
              <a:rPr lang="es-ES"/>
              <a:pPr>
                <a:defRPr/>
              </a:pPr>
              <a:t>24/10/2017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A6EDE-523E-413C-BD1D-34B34A9FE2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95ECE-8638-4769-8685-E2DEAD374A73}" type="datetimeFigureOut">
              <a:rPr lang="es-ES"/>
              <a:pPr>
                <a:defRPr/>
              </a:pPr>
              <a:t>24/10/2017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17B37-622A-4B3F-B8F9-D7241F3C5E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E8EAC-16BD-4C81-8840-F18A51EAEF9C}" type="datetimeFigureOut">
              <a:rPr lang="es-ES"/>
              <a:pPr>
                <a:defRPr/>
              </a:pPr>
              <a:t>24/10/2017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EDE9F-19DC-41F7-B572-50EED41F4B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2BBA5-183F-4BBE-AD14-1789263A2072}" type="datetimeFigureOut">
              <a:rPr lang="es-ES"/>
              <a:pPr>
                <a:defRPr/>
              </a:pPr>
              <a:t>24/10/2017</a:t>
            </a:fld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D5B3-DD06-4698-8E9F-3AB9E15633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187D-0F92-48D8-A4E8-0EB1A4A92DEA}" type="datetimeFigureOut">
              <a:rPr lang="es-ES"/>
              <a:pPr>
                <a:defRPr/>
              </a:pPr>
              <a:t>24/10/2017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9428D-FE13-4A3A-B620-1767626EBD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3018C-734A-4752-91D9-472212A6DDB5}" type="datetimeFigureOut">
              <a:rPr lang="es-ES"/>
              <a:pPr>
                <a:defRPr/>
              </a:pPr>
              <a:t>24/10/2017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6E59D-C1AE-4287-A013-A1EF213789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219C-282A-4E93-A51C-F02FD1966823}" type="datetimeFigureOut">
              <a:rPr lang="es-ES"/>
              <a:pPr>
                <a:defRPr/>
              </a:pPr>
              <a:t>24/10/2017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21456-3FBB-455C-AF46-1F8AEC4F87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A27EA-C755-40CF-AA5B-276943F54EA0}" type="datetimeFigureOut">
              <a:rPr lang="es-ES"/>
              <a:pPr>
                <a:defRPr/>
              </a:pPr>
              <a:t>24/10/2017</a:t>
            </a:fld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34943-2038-440B-9787-07C2C405CB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n-US" altLang="es-E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DFC5A-9ECF-41AF-8482-73FEB326FA10}" type="datetimeFigureOut">
              <a:rPr lang="es-ES"/>
              <a:pPr>
                <a:defRPr/>
              </a:pPr>
              <a:t>24/10/2017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5596E7-E8B3-43E9-AA47-B47DA339388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1" r:id="rId9"/>
    <p:sldLayoutId id="2147483729" r:id="rId10"/>
    <p:sldLayoutId id="2147483730" r:id="rId11"/>
  </p:sldLayoutIdLst>
  <p:transition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es/imgres?safe=off&amp;hl=es&amp;biw=629&amp;bih=418&amp;tbm=isch&amp;tbnid=x8q1Hn5gtn27yM:&amp;imgrefurl=http://blog-inaya.com/2013/02/&amp;docid=rr9OLaQ0sBL1tM&amp;imgurl=http://actividadesinfantil.com/wp-content/uploads/2012/03/ni%C3%B1os-felices.jpg&amp;w=425&amp;h=283&amp;ei=8bRRUsG1M4XDswaapYGQDA&amp;zoom=1&amp;iact=hc&amp;vpx=296&amp;vpy=124&amp;dur=3234&amp;hovh=183&amp;hovw=275&amp;tx=115&amp;ty=136&amp;page=2&amp;tbnh=152&amp;tbnw=228&amp;start=10&amp;ndsp=16&amp;ved=1t:429,r:17,s:0,i:13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es/imgres?safe=off&amp;hl=es&amp;biw=1024&amp;bih=426&amp;tbm=isch&amp;tbnid=524fuSgHkulDOM:&amp;imgrefurl=http://www.icefsal.org/articulos/?p=791&amp;docid=6zkLlsSBBZogtM&amp;imgurl=http://www.icefsal.org/articulos/wp-content/uploads/2012/03/Papa-jugando-con-el-hijo.jpg&amp;w=507&amp;h=338&amp;ei=brVRUs-7G-nQ0QWnhID4DA&amp;zoom=1&amp;iact=rc&amp;dur=15&amp;page=1&amp;tbnh=132&amp;tbnw=185&amp;start=0&amp;ndsp=10&amp;ved=1t:429,r:7,s:0,i:101&amp;tx=82&amp;ty=6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3571876"/>
            <a:ext cx="7851648" cy="18288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7200" dirty="0" smtClean="0">
                <a:solidFill>
                  <a:schemeClr val="accent1">
                    <a:lumMod val="75000"/>
                  </a:schemeClr>
                </a:solidFill>
              </a:rPr>
              <a:t>QUIERETEMÉ</a:t>
            </a:r>
            <a:br>
              <a:rPr lang="es-ES" sz="7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7200" dirty="0" smtClean="0">
                <a:solidFill>
                  <a:schemeClr val="accent1">
                    <a:lumMod val="75000"/>
                  </a:schemeClr>
                </a:solidFill>
              </a:rPr>
              <a:t>Escuela de Padres</a:t>
            </a:r>
            <a:br>
              <a:rPr lang="es-ES" sz="7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7200" dirty="0" smtClean="0"/>
              <a:t/>
            </a:r>
            <a:br>
              <a:rPr lang="es-ES" sz="7200" dirty="0" smtClean="0"/>
            </a:br>
            <a:endParaRPr lang="es-ES" sz="7200" dirty="0"/>
          </a:p>
        </p:txBody>
      </p:sp>
      <p:pic>
        <p:nvPicPr>
          <p:cNvPr id="3" name="2 Imagen" descr="g-LOGOTIPO AMOR DE D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143248"/>
            <a:ext cx="3071810" cy="307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¡RECUERDA!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sz="3600" dirty="0" smtClean="0"/>
          </a:p>
          <a:p>
            <a:pPr algn="ctr">
              <a:buNone/>
            </a:pPr>
            <a:r>
              <a:rPr lang="es-ES" sz="3600" i="1" dirty="0" smtClean="0"/>
              <a:t>“Cuando veas algo hermoso en alguien, díselo. A ti solo te llevará unos segundos, pero para esa persona puede durar toda la vida”</a:t>
            </a:r>
            <a:endParaRPr lang="es-ES" sz="36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s-ES" b="1" dirty="0" smtClean="0"/>
              <a:t>AUTOESTIMA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ES" altLang="es-ES" dirty="0" smtClean="0"/>
              <a:t>La autoestima es la valoración que hacemos sobre nosotros mismos.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ES" altLang="es-ES" dirty="0" smtClean="0"/>
              <a:t> Para desarrollar una autoestima sana o alta debemos aceptarnos con nuestras capacidades  y limitaciones. Debemos querernos como somos. </a:t>
            </a:r>
          </a:p>
          <a:p>
            <a:pPr eaLnBrk="1" hangingPunct="1"/>
            <a:endParaRPr lang="es-ES" altLang="es-ES" dirty="0" smtClean="0"/>
          </a:p>
        </p:txBody>
      </p:sp>
      <p:pic>
        <p:nvPicPr>
          <p:cNvPr id="14338" name="Picture 2" descr="https://encrypted-tbn1.gstatic.com/images?q=tbn:ANd9GcR2uJ_4g8Ux2GuehEne5F36y-VLFlTEjOekRzdb-n3aLLBKa6H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4643438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s-ES" altLang="es-ES" b="1" dirty="0" smtClean="0"/>
              <a:t>AUTOESTIMA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autoestima es el </a:t>
            </a:r>
            <a:r>
              <a:rPr lang="es-ES" b="1" dirty="0" smtClean="0">
                <a:solidFill>
                  <a:srgbClr val="7030A0"/>
                </a:solidFill>
              </a:rPr>
              <a:t>motor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smtClean="0"/>
              <a:t>que le va a permitir funcionar en la vida y superar con éxito las dificultades.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 Somos el </a:t>
            </a:r>
            <a:r>
              <a:rPr lang="es-ES" b="1" dirty="0" smtClean="0">
                <a:solidFill>
                  <a:srgbClr val="7030A0"/>
                </a:solidFill>
              </a:rPr>
              <a:t>pilar básico </a:t>
            </a:r>
            <a:r>
              <a:rPr lang="es-ES" dirty="0" smtClean="0"/>
              <a:t>en la construcción de la autoestima de nuestros hijos a partir del cual se va a situar  de una manera u otra frente al mundo.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s-ES" altLang="es-ES" b="1" dirty="0" smtClean="0"/>
              <a:t>AUTOESTIMA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14974"/>
          </a:xfrm>
        </p:spPr>
        <p:txBody>
          <a:bodyPr/>
          <a:lstStyle/>
          <a:p>
            <a:r>
              <a:rPr lang="es-ES" dirty="0" smtClean="0"/>
              <a:t>Padres y madres somos las personas más importantes en la vida nuestros hijos y cumplimos una tarea importante creando en ellos el sentido de la autoestima.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 Tenemos no solo la responsabilidad sino una gran oportunidad para ayudarles a construirla, es decir, para ayudar  a que nuestros hijos sean felices en su vida. </a:t>
            </a:r>
            <a:endParaRPr lang="es-ES" dirty="0"/>
          </a:p>
        </p:txBody>
      </p:sp>
      <p:pic>
        <p:nvPicPr>
          <p:cNvPr id="4" name="3 Imagen" descr="PAD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2571744"/>
            <a:ext cx="3608791" cy="240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939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600" b="1" dirty="0" smtClean="0"/>
              <a:t>UN NIÑO CON BUENA AUTOESTIMA ACTÚA DE LA SIGUIENTE MANERA:</a:t>
            </a:r>
            <a:endParaRPr lang="es-ES" sz="31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eaLnBrk="1" hangingPunct="1"/>
            <a:r>
              <a:rPr lang="es-ES" altLang="es-ES" dirty="0" smtClean="0"/>
              <a:t>Tiene pensamientos </a:t>
            </a:r>
            <a:r>
              <a:rPr lang="es-ES" altLang="es-ES" b="1" dirty="0" smtClean="0">
                <a:solidFill>
                  <a:srgbClr val="7030A0"/>
                </a:solidFill>
              </a:rPr>
              <a:t>POSITIVOS Y OPTIMISTAS.</a:t>
            </a:r>
          </a:p>
          <a:p>
            <a:pPr eaLnBrk="1" hangingPunct="1"/>
            <a:r>
              <a:rPr lang="es-ES" altLang="es-ES" dirty="0" smtClean="0"/>
              <a:t>Tiene una buena </a:t>
            </a:r>
            <a:r>
              <a:rPr lang="es-ES" altLang="es-ES" b="1" dirty="0" smtClean="0">
                <a:solidFill>
                  <a:srgbClr val="7030A0"/>
                </a:solidFill>
              </a:rPr>
              <a:t>TOLERANCIA A LA FRUSTRACIÓN</a:t>
            </a:r>
          </a:p>
          <a:p>
            <a:pPr eaLnBrk="1" hangingPunct="1"/>
            <a:r>
              <a:rPr lang="es-ES" altLang="es-ES" dirty="0" smtClean="0"/>
              <a:t>Realiza actividades nuevas con </a:t>
            </a:r>
            <a:r>
              <a:rPr lang="es-ES" altLang="es-ES" b="1" dirty="0" smtClean="0">
                <a:solidFill>
                  <a:srgbClr val="7030A0"/>
                </a:solidFill>
              </a:rPr>
              <a:t>INICIATIVA PROPIA</a:t>
            </a:r>
            <a:r>
              <a:rPr lang="es-ES" altLang="es-ES" dirty="0" smtClean="0"/>
              <a:t>, con autonomía. </a:t>
            </a:r>
            <a:r>
              <a:rPr lang="es-ES" altLang="es-ES" b="1" dirty="0" smtClean="0">
                <a:solidFill>
                  <a:srgbClr val="7030A0"/>
                </a:solidFill>
              </a:rPr>
              <a:t>ASUMIENDO RIESGOS </a:t>
            </a:r>
            <a:r>
              <a:rPr lang="es-ES" altLang="es-ES" dirty="0" smtClean="0"/>
              <a:t>que puedan surgir. </a:t>
            </a:r>
          </a:p>
          <a:p>
            <a:pPr eaLnBrk="1" hangingPunct="1"/>
            <a:r>
              <a:rPr lang="es-ES" altLang="es-ES" dirty="0" smtClean="0"/>
              <a:t> Hace </a:t>
            </a:r>
            <a:r>
              <a:rPr lang="es-ES" altLang="es-ES" b="1" dirty="0" smtClean="0">
                <a:solidFill>
                  <a:srgbClr val="7030A0"/>
                </a:solidFill>
              </a:rPr>
              <a:t>AMIGOS</a:t>
            </a:r>
            <a:r>
              <a:rPr lang="es-ES" altLang="es-ES" dirty="0" smtClean="0"/>
              <a:t> fácilmente. </a:t>
            </a:r>
          </a:p>
          <a:p>
            <a:pPr eaLnBrk="1" hangingPunct="1"/>
            <a:r>
              <a:rPr lang="es-ES" altLang="es-ES" dirty="0" smtClean="0"/>
              <a:t>Sus éxitos son fruto de su </a:t>
            </a:r>
            <a:r>
              <a:rPr lang="es-ES" altLang="es-ES" b="1" dirty="0" smtClean="0">
                <a:solidFill>
                  <a:srgbClr val="7030A0"/>
                </a:solidFill>
              </a:rPr>
              <a:t>ESFUERZO</a:t>
            </a:r>
          </a:p>
          <a:p>
            <a:pPr eaLnBrk="1" hangingPunct="1"/>
            <a:r>
              <a:rPr lang="es-ES" altLang="es-ES" dirty="0" smtClean="0"/>
              <a:t>Cuando se equivoca intenta </a:t>
            </a:r>
            <a:r>
              <a:rPr lang="es-ES" altLang="es-ES" b="1" dirty="0" smtClean="0">
                <a:solidFill>
                  <a:srgbClr val="7030A0"/>
                </a:solidFill>
              </a:rPr>
              <a:t>BUSCAR SOLUCIONES</a:t>
            </a:r>
            <a:r>
              <a:rPr lang="es-ES" altLang="es-ES" dirty="0" smtClean="0"/>
              <a:t>. </a:t>
            </a:r>
          </a:p>
          <a:p>
            <a:pPr eaLnBrk="1" hangingPunct="1"/>
            <a:endParaRPr lang="es-ES" altLang="es-ES" dirty="0" smtClean="0"/>
          </a:p>
          <a:p>
            <a:pPr eaLnBrk="1" hangingPunct="1">
              <a:buNone/>
            </a:pPr>
            <a:endParaRPr lang="es-ES" altLang="es-ES" dirty="0" smtClean="0"/>
          </a:p>
          <a:p>
            <a:pPr eaLnBrk="1" hangingPunct="1">
              <a:buFont typeface="Wingdings 2" pitchFamily="18" charset="2"/>
              <a:buNone/>
            </a:pPr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</p:txBody>
      </p:sp>
      <p:pic>
        <p:nvPicPr>
          <p:cNvPr id="4" name="rg_hi" descr="https://encrypted-tbn1.gstatic.com/images?q=tbn:ANd9GcSeOePndXIqRO5wH10ozZ51kFgloYvdi5h_UHRrWHOld6eottUNx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857628"/>
            <a:ext cx="255111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sz="5400" dirty="0" smtClean="0"/>
              <a:t> </a:t>
            </a:r>
            <a:r>
              <a:rPr lang="es-ES" altLang="es-ES" sz="3600" b="1" dirty="0" smtClean="0"/>
              <a:t>PAUTAS PARA FOMENTAR LA AUTOESTIMA DE LOS NIÑ@S:</a:t>
            </a:r>
            <a:r>
              <a:rPr lang="es-ES" sz="3600" dirty="0" smtClean="0"/>
              <a:t>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89437"/>
          </a:xfrm>
        </p:spPr>
        <p:txBody>
          <a:bodyPr/>
          <a:lstStyle/>
          <a:p>
            <a:pPr eaLnBrk="1" hangingPunct="1"/>
            <a:r>
              <a:rPr lang="es-ES" altLang="es-ES" dirty="0" smtClean="0"/>
              <a:t>Permitir que sea independiente (autonomía).</a:t>
            </a:r>
          </a:p>
          <a:p>
            <a:pPr eaLnBrk="1" hangingPunct="1"/>
            <a:r>
              <a:rPr lang="es-ES" altLang="es-ES" dirty="0" smtClean="0"/>
              <a:t>Darle responsabilidades acordes a su edad. </a:t>
            </a:r>
          </a:p>
          <a:p>
            <a:pPr eaLnBrk="1" hangingPunct="1"/>
            <a:r>
              <a:rPr lang="es-ES" altLang="es-ES" dirty="0" smtClean="0"/>
              <a:t>Premiar verbalmente lo que le salga bien. </a:t>
            </a:r>
          </a:p>
          <a:p>
            <a:pPr eaLnBrk="1" hangingPunct="1"/>
            <a:r>
              <a:rPr lang="es-ES" altLang="es-ES" dirty="0" smtClean="0"/>
              <a:t> Enseñar que cometer errores es algo normal y que de ellos se aprende. </a:t>
            </a:r>
          </a:p>
          <a:p>
            <a:pPr eaLnBrk="1" hangingPunct="1"/>
            <a:r>
              <a:rPr lang="es-ES" altLang="es-ES" dirty="0" smtClean="0"/>
              <a:t>No generalizar cuando hace algo mal: Siempre/Nunca.</a:t>
            </a:r>
          </a:p>
          <a:p>
            <a:pPr eaLnBrk="1" hangingPunct="1"/>
            <a:r>
              <a:rPr lang="es-ES" altLang="es-ES" dirty="0" smtClean="0"/>
              <a:t> Evitar las comparaciones. </a:t>
            </a:r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s-ES" sz="3200" b="1" dirty="0" smtClean="0"/>
              <a:t>PAUTAS PARA FOMENTAR LA AUTOESTIMA DE LOS NIÑ@S: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58175" cy="4829175"/>
          </a:xfrm>
        </p:spPr>
        <p:txBody>
          <a:bodyPr/>
          <a:lstStyle/>
          <a:p>
            <a:pPr eaLnBrk="1" hangingPunct="1"/>
            <a:r>
              <a:rPr lang="es-ES" altLang="es-ES" dirty="0" smtClean="0"/>
              <a:t>Animarle cuando intenta conseguir lo que se propone. </a:t>
            </a:r>
          </a:p>
          <a:p>
            <a:pPr eaLnBrk="1" hangingPunct="1"/>
            <a:r>
              <a:rPr lang="es-ES" altLang="es-ES" dirty="0" smtClean="0"/>
              <a:t>Enseñarle que no siempre se gana. </a:t>
            </a:r>
          </a:p>
          <a:p>
            <a:pPr eaLnBrk="1" hangingPunct="1"/>
            <a:r>
              <a:rPr lang="es-ES" altLang="es-ES" dirty="0" smtClean="0"/>
              <a:t> Dejarle actuar </a:t>
            </a:r>
            <a:r>
              <a:rPr lang="es-ES" altLang="es-ES" dirty="0" smtClean="0"/>
              <a:t>solo</a:t>
            </a:r>
            <a:r>
              <a:rPr lang="es-ES" altLang="es-ES" dirty="0" smtClean="0"/>
              <a:t> </a:t>
            </a:r>
            <a:r>
              <a:rPr lang="es-ES" altLang="es-ES" dirty="0" smtClean="0"/>
              <a:t>cuando realiza una tarea.</a:t>
            </a:r>
            <a:endParaRPr lang="es-ES" altLang="es-ES" dirty="0" smtClean="0"/>
          </a:p>
          <a:p>
            <a:pPr eaLnBrk="1" hangingPunct="1"/>
            <a:r>
              <a:rPr lang="es-ES" altLang="es-ES" dirty="0" smtClean="0"/>
              <a:t> Dejarle elegir. </a:t>
            </a:r>
          </a:p>
          <a:p>
            <a:pPr eaLnBrk="1" hangingPunct="1"/>
            <a:r>
              <a:rPr lang="es-ES" altLang="es-ES" dirty="0" smtClean="0"/>
              <a:t>Pasar tiempo de juego con el </a:t>
            </a:r>
            <a:r>
              <a:rPr lang="es-ES" altLang="es-ES" dirty="0" err="1" smtClean="0"/>
              <a:t>niñ@</a:t>
            </a:r>
            <a:r>
              <a:rPr lang="es-ES" altLang="es-ES" dirty="0" smtClean="0"/>
              <a:t>. </a:t>
            </a:r>
          </a:p>
          <a:p>
            <a:pPr eaLnBrk="1" hangingPunct="1"/>
            <a:r>
              <a:rPr lang="es-ES" altLang="es-ES" dirty="0" smtClean="0"/>
              <a:t> Aprender a escuchar prestando toda la atención. </a:t>
            </a:r>
          </a:p>
          <a:p>
            <a:pPr eaLnBrk="1" hangingPunct="1"/>
            <a:r>
              <a:rPr lang="es-ES" altLang="es-ES" dirty="0" smtClean="0"/>
              <a:t> Fomentar la relación con diferentes grupos de amigos.</a:t>
            </a:r>
          </a:p>
          <a:p>
            <a:pPr eaLnBrk="1" hangingPunct="1">
              <a:buNone/>
            </a:pPr>
            <a:r>
              <a:rPr lang="es-ES" altLang="es-ES" dirty="0" smtClean="0"/>
              <a:t> </a:t>
            </a:r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</p:txBody>
      </p:sp>
      <p:pic>
        <p:nvPicPr>
          <p:cNvPr id="4" name="3 Imagen" descr="https://encrypted-tbn3.gstatic.com/images?q=tbn:ANd9GcQd87Vlw9rt09gnPqg_Yqe6J3l9focVjtwW-V3BG2Bymu1Oh_3Ly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972073"/>
            <a:ext cx="2622550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s-ES" b="1" dirty="0" smtClean="0"/>
              <a:t>AUTOESTIMA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importante tener presente que los niños con autoestima muy baja son los que más necesitan tu ayuda y atención. </a:t>
            </a:r>
          </a:p>
          <a:p>
            <a:endParaRPr lang="es-ES" dirty="0" smtClean="0"/>
          </a:p>
          <a:p>
            <a:pPr algn="ctr">
              <a:buNone/>
            </a:pPr>
            <a:r>
              <a:rPr lang="es-ES" sz="3200" dirty="0" smtClean="0"/>
              <a:t>“Quiéreme cuando menos me lo merezca, porque será cuando más lo necesite”. </a:t>
            </a:r>
            <a:endParaRPr lang="es-ES" sz="3200" dirty="0"/>
          </a:p>
        </p:txBody>
      </p:sp>
      <p:pic>
        <p:nvPicPr>
          <p:cNvPr id="4" name="3 Imagen" descr="Madre-abrazando-a-su-h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694678"/>
            <a:ext cx="3238506" cy="2163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786190"/>
            <a:ext cx="8229600" cy="3857633"/>
          </a:xfrm>
        </p:spPr>
        <p:txBody>
          <a:bodyPr/>
          <a:lstStyle/>
          <a:p>
            <a:pPr eaLnBrk="1" hangingPunct="1"/>
            <a:r>
              <a:rPr lang="es-ES" altLang="es-ES" sz="3200" b="1" dirty="0" smtClean="0"/>
              <a:t>DINÁMICAS PARA FOMENTAR UNA BUENA AUTOESTIMA:</a:t>
            </a:r>
            <a:br>
              <a:rPr lang="es-ES" altLang="es-ES" sz="3200" b="1" dirty="0" smtClean="0"/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sz="2600" dirty="0" smtClean="0">
                <a:solidFill>
                  <a:schemeClr val="tx1"/>
                </a:solidFill>
                <a:latin typeface="+mn-lt"/>
              </a:rPr>
              <a:t>Caja del tesoro</a:t>
            </a:r>
            <a:br>
              <a:rPr lang="es-ES" altLang="es-ES" sz="2600" dirty="0" smtClean="0">
                <a:solidFill>
                  <a:schemeClr val="tx1"/>
                </a:solidFill>
                <a:latin typeface="+mn-lt"/>
              </a:rPr>
            </a:br>
            <a:r>
              <a:rPr lang="es-ES" altLang="es-ES" sz="2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altLang="es-ES" sz="2600" dirty="0" smtClean="0">
                <a:solidFill>
                  <a:schemeClr val="tx1"/>
                </a:solidFill>
                <a:latin typeface="+mn-lt"/>
              </a:rPr>
            </a:br>
            <a:r>
              <a:rPr lang="es-ES" altLang="es-ES" sz="2600" dirty="0" smtClean="0">
                <a:solidFill>
                  <a:schemeClr val="tx1"/>
                </a:solidFill>
                <a:latin typeface="+mn-lt"/>
              </a:rPr>
              <a:t>Anúnciate</a:t>
            </a:r>
            <a:br>
              <a:rPr lang="es-ES" altLang="es-ES" sz="2600" dirty="0" smtClean="0">
                <a:solidFill>
                  <a:schemeClr val="tx1"/>
                </a:solidFill>
                <a:latin typeface="+mn-lt"/>
              </a:rPr>
            </a:br>
            <a:r>
              <a:rPr lang="es-ES" altLang="es-ES" sz="2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altLang="es-ES" sz="2600" dirty="0" smtClean="0">
                <a:solidFill>
                  <a:schemeClr val="tx1"/>
                </a:solidFill>
                <a:latin typeface="+mn-lt"/>
              </a:rPr>
            </a:br>
            <a:r>
              <a:rPr lang="es-ES" altLang="es-ES" sz="2600" dirty="0" smtClean="0">
                <a:solidFill>
                  <a:schemeClr val="tx1"/>
                </a:solidFill>
                <a:latin typeface="+mn-lt"/>
              </a:rPr>
              <a:t>Silla caliente</a:t>
            </a:r>
            <a:br>
              <a:rPr lang="es-ES" altLang="es-ES" sz="2600" dirty="0" smtClean="0">
                <a:solidFill>
                  <a:schemeClr val="tx1"/>
                </a:solidFill>
                <a:latin typeface="+mn-lt"/>
              </a:rPr>
            </a:br>
            <a:r>
              <a:rPr lang="es-ES" altLang="es-ES" sz="2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altLang="es-ES" sz="2600" dirty="0" smtClean="0">
                <a:solidFill>
                  <a:schemeClr val="tx1"/>
                </a:solidFill>
                <a:latin typeface="+mn-lt"/>
              </a:rPr>
            </a:br>
            <a:r>
              <a:rPr lang="es-ES" altLang="es-ES" sz="2600" dirty="0" smtClean="0">
                <a:solidFill>
                  <a:schemeClr val="tx1"/>
                </a:solidFill>
                <a:latin typeface="+mn-lt"/>
              </a:rPr>
              <a:t>Regálame una estrella </a:t>
            </a:r>
            <a:br>
              <a:rPr lang="es-ES" altLang="es-ES" sz="2600" dirty="0" smtClean="0">
                <a:solidFill>
                  <a:schemeClr val="tx1"/>
                </a:solidFill>
                <a:latin typeface="+mn-lt"/>
              </a:rPr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endParaRPr lang="es-ES" altLang="es-E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361</Words>
  <Application>Microsoft Office PowerPoint</Application>
  <PresentationFormat>Presentación en pantalla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QUIERETEMÉ Escuela de Padres  </vt:lpstr>
      <vt:lpstr>AUTOESTIMA</vt:lpstr>
      <vt:lpstr>AUTOESTIMA</vt:lpstr>
      <vt:lpstr>AUTOESTIMA</vt:lpstr>
      <vt:lpstr> UN NIÑO CON BUENA AUTOESTIMA ACTÚA DE LA SIGUIENTE MANERA:</vt:lpstr>
      <vt:lpstr>  PAUTAS PARA FOMENTAR LA AUTOESTIMA DE LOS NIÑ@S: </vt:lpstr>
      <vt:lpstr>PAUTAS PARA FOMENTAR LA AUTOESTIMA DE LOS NIÑ@S:</vt:lpstr>
      <vt:lpstr>AUTOESTIMA</vt:lpstr>
      <vt:lpstr>DINÁMICAS PARA FOMENTAR UNA BUENA AUTOESTIMA:  Caja del tesoro  Anúnciate  Silla caliente  Regálame una estrella    </vt:lpstr>
      <vt:lpstr> ¡RECUERDA!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AUTOESTIMA</dc:title>
  <dc:creator>Valued Acer Customer</dc:creator>
  <cp:lastModifiedBy>Usuario</cp:lastModifiedBy>
  <cp:revision>23</cp:revision>
  <dcterms:created xsi:type="dcterms:W3CDTF">2013-10-05T09:23:35Z</dcterms:created>
  <dcterms:modified xsi:type="dcterms:W3CDTF">2017-10-24T12:35:27Z</dcterms:modified>
</cp:coreProperties>
</file>