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7" r:id="rId4"/>
    <p:sldId id="285" r:id="rId5"/>
    <p:sldId id="286" r:id="rId6"/>
    <p:sldId id="257" r:id="rId7"/>
    <p:sldId id="271" r:id="rId8"/>
    <p:sldId id="260" r:id="rId9"/>
    <p:sldId id="261" r:id="rId10"/>
    <p:sldId id="310" r:id="rId11"/>
    <p:sldId id="262" r:id="rId12"/>
    <p:sldId id="313" r:id="rId13"/>
    <p:sldId id="265" r:id="rId14"/>
    <p:sldId id="312" r:id="rId15"/>
    <p:sldId id="315" r:id="rId16"/>
    <p:sldId id="346" r:id="rId17"/>
    <p:sldId id="263" r:id="rId18"/>
    <p:sldId id="264" r:id="rId19"/>
    <p:sldId id="284" r:id="rId20"/>
    <p:sldId id="259" r:id="rId21"/>
    <p:sldId id="311" r:id="rId22"/>
    <p:sldId id="270" r:id="rId23"/>
    <p:sldId id="345" r:id="rId24"/>
    <p:sldId id="332" r:id="rId25"/>
    <p:sldId id="338" r:id="rId26"/>
    <p:sldId id="339" r:id="rId27"/>
    <p:sldId id="341" r:id="rId28"/>
    <p:sldId id="342" r:id="rId29"/>
    <p:sldId id="340" r:id="rId30"/>
    <p:sldId id="343" r:id="rId31"/>
    <p:sldId id="344" r:id="rId32"/>
    <p:sldId id="306" r:id="rId33"/>
    <p:sldId id="307" r:id="rId34"/>
    <p:sldId id="308" r:id="rId35"/>
    <p:sldId id="305" r:id="rId36"/>
    <p:sldId id="333" r:id="rId37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266"/>
    <a:srgbClr val="D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/>
    <p:restoredTop sz="94652"/>
  </p:normalViewPr>
  <p:slideViewPr>
    <p:cSldViewPr showGuides="1">
      <p:cViewPr varScale="1">
        <p:scale>
          <a:sx n="40" d="100"/>
          <a:sy n="40" d="100"/>
        </p:scale>
        <p:origin x="2016" y="5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Haga clic para cambiar el estilo de título	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Haga clic para modificar el estilo de texto del patrón</a:t>
            </a:r>
          </a:p>
          <a:p>
            <a:pPr lvl="1"/>
            <a:r>
              <a:rPr dirty="0"/>
              <a:t>Segundo nivel</a:t>
            </a:r>
          </a:p>
          <a:p>
            <a:pPr lvl="2"/>
            <a:r>
              <a:rPr dirty="0"/>
              <a:t>Tercer nivel</a:t>
            </a:r>
          </a:p>
          <a:p>
            <a:pPr lvl="3"/>
            <a:r>
              <a:rPr dirty="0"/>
              <a:t>Cuarto nivel</a:t>
            </a:r>
          </a:p>
          <a:p>
            <a:pPr lvl="4"/>
            <a:r>
              <a:rPr dirty="0"/>
              <a:t>Quinto nivel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Haga clic para cambiar el estilo de título	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Haga clic para modificar el estilo de texto del patrón</a:t>
            </a:r>
          </a:p>
          <a:p>
            <a:pPr lvl="1"/>
            <a:r>
              <a:rPr dirty="0"/>
              <a:t>Segundo nivel</a:t>
            </a:r>
          </a:p>
          <a:p>
            <a:pPr lvl="2"/>
            <a:r>
              <a:rPr dirty="0"/>
              <a:t>Tercer nivel</a:t>
            </a:r>
          </a:p>
          <a:p>
            <a:pPr lvl="3"/>
            <a:r>
              <a:rPr dirty="0"/>
              <a:t>Cuarto nivel</a:t>
            </a:r>
          </a:p>
          <a:p>
            <a:pPr lvl="4"/>
            <a:r>
              <a:rPr dirty="0"/>
              <a:t>Quinto nivel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s-E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s-ES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educacion.gob.es/publiventa/la-educacion-sexual-de-la-primera-infancia-guia-para-madres-padres-y-profesorado-de-educacion-infantil/educacion/1147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sede.educacion.gob.es/publiventa/la-educacion-sexual-de-ninas-y-ninos-de-6-a-12-anos-guia-para-madres-padres-y-profesorado-de-educacion-primaria/educacion/12059" TargetMode="Externa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tic.educacion.es/multidisciplinar/wikididactica/index.php/Programa_Educaci%C3%B3n_Afectivo-Sexual;_Ni_ogros_ni_princesa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4pwkCRIo0nHdV80di11SDVGVzFYRTF6VEdvS2xVYk5SSTZ3/vie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p8ed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maeva.es/colecciones/maeva-young/de-donde-venimo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ainfantil.com/educacion/sexualidad/sexualidad.htm" TargetMode="External"/><Relationship Id="rId7" Type="http://schemas.openxmlformats.org/officeDocument/2006/relationships/hyperlink" Target="http://www.elperiodico.com/es/sociedad/20170919/prostitucion-no-juego-gobierno-lanza-chicas-nuevas-24-horas-happy-629570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renigualdad.org/" TargetMode="External"/><Relationship Id="rId5" Type="http://schemas.openxmlformats.org/officeDocument/2006/relationships/hyperlink" Target="https://psicologiadeldesarrollo10.jimdo.com/" TargetMode="External"/><Relationship Id="rId4" Type="http://schemas.openxmlformats.org/officeDocument/2006/relationships/hyperlink" Target="http://sexducacio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41910"/>
            <a:ext cx="9185275" cy="6941185"/>
          </a:xfrm>
          <a:prstGeom prst="rect">
            <a:avLst/>
          </a:prstGeom>
        </p:spPr>
      </p:pic>
      <p:pic>
        <p:nvPicPr>
          <p:cNvPr id="8" name="2 Imagen" descr="g-LOGOTIPO AMOR DE D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-41910"/>
            <a:ext cx="2030730" cy="203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85750" y="104140"/>
            <a:ext cx="8744585" cy="1222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¿Cómo vivimos la sexualidad en...</a:t>
            </a:r>
          </a:p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                    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PRIMARIA</a:t>
            </a:r>
            <a:r>
              <a:rPr lang="es-E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(6-12 años)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35257" y="1326516"/>
            <a:ext cx="8722993" cy="28308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Sexualidad </a:t>
            </a: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respecto a su propio cuerpo. 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Las </a:t>
            </a:r>
            <a:r>
              <a:rPr lang="es-ES" altLang="en-US" sz="21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diferencias</a:t>
            </a: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con el otro sexo ganan importancia.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Gustos y aficiones mas definidas.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Las </a:t>
            </a:r>
            <a:r>
              <a:rPr lang="es-ES" altLang="en-US" sz="21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relaciones </a:t>
            </a: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 los otros niños cobran fuerza.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Van </a:t>
            </a:r>
            <a:r>
              <a:rPr lang="es-ES" altLang="en-US" sz="21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diferenciando</a:t>
            </a:r>
            <a:r>
              <a:rPr lang="es-ES" altLang="en-US" sz="2100" b="1" dirty="0">
                <a:latin typeface="Malgun Gothic" panose="020B0503020000020004" charset="-127"/>
                <a:ea typeface="Malgun Gothic" panose="020B0503020000020004" charset="-127"/>
                <a:sym typeface="+mn-ea"/>
              </a:rPr>
              <a:t> </a:t>
            </a:r>
            <a:r>
              <a:rPr lang="es-ES" altLang="en-US" sz="21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sentimientos </a:t>
            </a: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sexuales de otros filiales (padres) y de amistad. 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Empiezan a interiorizar la </a:t>
            </a:r>
            <a:r>
              <a:rPr lang="es-ES" altLang="en-US" sz="21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moral adulta</a:t>
            </a:r>
            <a:r>
              <a:rPr lang="es-ES" altLang="en-US" sz="2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</a:pPr>
            <a:endParaRPr lang="es-ES" altLang="en-US" sz="2400" b="1" dirty="0">
              <a:solidFill>
                <a:schemeClr val="accent2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59833" y="4293096"/>
            <a:ext cx="6084168" cy="236988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Pueden parecer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OpenSans-Regular" charset="0"/>
                <a:sym typeface="+mn-ea"/>
              </a:rPr>
              <a:t>aletargados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.</a:t>
            </a:r>
          </a:p>
          <a:p>
            <a:pPr lvl="0" algn="l"/>
            <a:endParaRPr lang="es-ES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OpenSans-Regular" charset="0"/>
              <a:sym typeface="+mn-ea"/>
            </a:endParaRPr>
          </a:p>
          <a:p>
            <a:pPr lvl="0" algn="l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Es </a:t>
            </a:r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OpenSans-Regular" charset="0"/>
                <a:sym typeface="+mn-ea"/>
              </a:rPr>
              <a:t>la etapa mas importante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para hablar y educar desde la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OpenSans-Regular" charset="0"/>
                <a:sym typeface="+mn-ea"/>
              </a:rPr>
              <a:t>cotidianidad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.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 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OpenSans-Regular" charset="0"/>
              <a:sym typeface="+mn-ea"/>
            </a:endParaRPr>
          </a:p>
          <a:p>
            <a:pPr lvl="0" algn="l"/>
            <a:endParaRPr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OpenSans-Regular" charset="0"/>
              <a:sym typeface="+mn-ea"/>
            </a:endParaRPr>
          </a:p>
          <a:p>
            <a:pPr lvl="0" algn="l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Anticiparnos a los </a:t>
            </a:r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OpenSans-Regular" charset="0"/>
                <a:sym typeface="+mn-ea"/>
              </a:rPr>
              <a:t>cambios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 que se van a producir.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22" y="4444365"/>
            <a:ext cx="2524125" cy="2174240"/>
          </a:xfrm>
          <a:prstGeom prst="rect">
            <a:avLst/>
          </a:prstGeom>
        </p:spPr>
      </p:pic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0500" y="202866"/>
            <a:ext cx="8254365" cy="7156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¿Cómo vivimos la sexualidad en...</a:t>
            </a:r>
          </a:p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           LA PUBERTAD?</a:t>
            </a:r>
            <a:endParaRPr lang="es-ES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444501" y="2232660"/>
            <a:ext cx="8255000" cy="25088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 producen</a:t>
            </a:r>
            <a:r>
              <a:rPr lang="es-E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 transformaciones 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que marcan                                    </a:t>
            </a:r>
            <a:r>
              <a:rPr lang="es-ES" altLang="en-US" sz="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el </a:t>
            </a:r>
            <a:r>
              <a:rPr lang="es-ES" altLang="en-US" sz="2400" b="1" u="sng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final de la niñez 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y el </a:t>
            </a:r>
            <a:r>
              <a:rPr lang="es-ES" altLang="en-US" sz="2400" b="1" u="sng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inicio del desarrollo adulto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cs typeface="OpenSans-Regular" charset="0"/>
                <a:sym typeface="+mn-ea"/>
              </a:rPr>
              <a:t>Se potencian las </a:t>
            </a:r>
            <a:r>
              <a:rPr lang="es-E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OpenSans-Regular" charset="0"/>
                <a:sym typeface="+mn-ea"/>
              </a:rPr>
              <a:t>diferencias físicas 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cs typeface="OpenSans-Regular" charset="0"/>
                <a:sym typeface="+mn-ea"/>
              </a:rPr>
              <a:t>de ambos sexos</a:t>
            </a: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cs typeface="OpenSans-Regular" charset="0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No existe una </a:t>
            </a:r>
            <a:r>
              <a:rPr lang="es-ES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edad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exacta para la pubertad sino que esto depende de muchos factores:</a:t>
            </a:r>
            <a:endParaRPr lang="es-ES" altLang="en-US" sz="18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cs typeface="OpenSans-Regular" charset="0"/>
              <a:sym typeface="+mn-ea"/>
            </a:endParaRPr>
          </a:p>
          <a:p>
            <a:pPr>
              <a:lnSpc>
                <a:spcPct val="110000"/>
              </a:lnSpc>
            </a:pPr>
            <a:endParaRPr lang="es-ES" sz="2200" b="1" dirty="0">
              <a:solidFill>
                <a:schemeClr val="accent6">
                  <a:lumMod val="75000"/>
                </a:schemeClr>
              </a:solidFill>
              <a:latin typeface="OpenSans-Regular" charset="0"/>
              <a:ea typeface="Arial" panose="020B0604020202020204" pitchFamily="34" charset="0"/>
              <a:cs typeface="OpenSans-Regular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040246" y="5514657"/>
            <a:ext cx="7884368" cy="98488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OpenSans-Regular" charset="0"/>
                <a:sym typeface="+mn-ea"/>
              </a:rPr>
              <a:t>Anticiparnos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 a explicar los cambios que se van a producir en su cuerpo sexuado con suficiente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antelación.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1487" y="516154"/>
            <a:ext cx="2100646" cy="185720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/>
        </p:nvSpPr>
        <p:spPr>
          <a:xfrm>
            <a:off x="884555" y="1250315"/>
            <a:ext cx="4798695" cy="8350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Concepto que describe la etapa inicial de la adolescencia.</a:t>
            </a:r>
            <a:endParaRPr lang="es-ES" altLang="en-US" sz="2400" b="1" dirty="0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  <a:cs typeface="OpenSans-Regular" charset="0"/>
              <a:sym typeface="+mn-ea"/>
            </a:endParaRPr>
          </a:p>
        </p:txBody>
      </p:sp>
      <p:sp>
        <p:nvSpPr>
          <p:cNvPr id="16" name="Content Placeholder 2"/>
          <p:cNvSpPr>
            <a:spLocks noGrp="1"/>
          </p:cNvSpPr>
          <p:nvPr/>
        </p:nvSpPr>
        <p:spPr>
          <a:xfrm>
            <a:off x="2938132" y="4229538"/>
            <a:ext cx="5967685" cy="1318654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cs typeface="OpenSans-Regular" charset="0"/>
              <a:sym typeface="+mn-ea"/>
            </a:endParaRP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físicos: 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OpenSans-Regular" charset="0"/>
                <a:sym typeface="+mn-ea"/>
              </a:rPr>
              <a:t>genéticos, nutricionales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psicológicos:</a:t>
            </a:r>
            <a:r>
              <a:rPr lang="es-ES" altLang="en-US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</a:t>
            </a:r>
            <a:r>
              <a:rPr lang="es-ES" sz="18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cs typeface="OpenSans-Regular" charset="0"/>
                <a:sym typeface="+mn-ea"/>
              </a:rPr>
              <a:t>las experiencias vividas</a:t>
            </a:r>
            <a:endParaRPr lang="es-ES" sz="2200" b="1" dirty="0">
              <a:solidFill>
                <a:schemeClr val="accent6">
                  <a:lumMod val="75000"/>
                </a:schemeClr>
              </a:solidFill>
              <a:latin typeface="OpenSans-Regular" charset="0"/>
              <a:ea typeface="Arial" panose="020B0604020202020204" pitchFamily="34" charset="0"/>
              <a:cs typeface="OpenSans-Regular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/>
        </p:nvSpPr>
        <p:spPr>
          <a:xfrm>
            <a:off x="1477010" y="1064260"/>
            <a:ext cx="6325235" cy="368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sz="2800" b="1" u="sng" dirty="0">
                <a:solidFill>
                  <a:srgbClr val="FF0000"/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NIÑA a MUJER</a:t>
            </a:r>
            <a:endParaRPr lang="es-ES" altLang="en-US" sz="1200" b="1" u="sng" dirty="0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Aparición del acné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Crecimiento del vello axilar y púbico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Olor corporal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Crecimiento de las mamas. 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Aparición de la menstruación     (MENARQUIA)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Cambio de la forma corporal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Erección de los pezones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5477" y="4909238"/>
            <a:ext cx="4360583" cy="192463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>
          <a:xfrm rot="20820000">
            <a:off x="1141795" y="5347080"/>
            <a:ext cx="3213296" cy="6815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ESTROGENOS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-53340" y="92966"/>
            <a:ext cx="9169400" cy="847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¿COMO RESPONDE NUESTRO CUERPO?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178435" y="210352"/>
            <a:ext cx="8943975" cy="847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¿COMO RESPONDE NUESTRO CUERPO?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242378" y="1050925"/>
            <a:ext cx="6207125" cy="36645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sz="2800" b="1" u="sng" dirty="0">
                <a:solidFill>
                  <a:srgbClr val="FF0000"/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NIÑO a HOMBRE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Aparición del acné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Crecimiento del vello facial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Cambio del timbre de voz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Crecimiento del vello axilar y púbico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Olor corporal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Aumento del pene y los testículos </a:t>
            </a:r>
          </a:p>
          <a:p>
            <a:pPr>
              <a:lnSpc>
                <a:spcPct val="11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Erecciones y eyaculaciones    (ESPERMAQUIA)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4816416"/>
            <a:ext cx="4118362" cy="20174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>
          <a:xfrm rot="20820000">
            <a:off x="913765" y="5332095"/>
            <a:ext cx="3798570" cy="6724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TESTOSTERONA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01295" y="180975"/>
            <a:ext cx="8264525" cy="7854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¿y LAS EMOCIONES</a:t>
            </a:r>
            <a:r>
              <a:rPr lang="es-ES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?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201295" y="1342970"/>
            <a:ext cx="8839199" cy="46641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Las glándulas endocrinas fabrican más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hormonas.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Los cambios físicos provocan una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afección emocional profunda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Es común sentir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angustia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por los intensos y acelerados cambios.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Desorientados y lo manifiestan a través de:                              </a:t>
            </a:r>
            <a:r>
              <a:rPr lang="es-ES" altLang="en-US" sz="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gran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irritabilidad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,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inestabilidad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una alta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sensibilidad.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Es normal experimentar </a:t>
            </a:r>
            <a:r>
              <a:rPr lang="es-ES" altLang="en-US" sz="22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emociones opuestas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:</a:t>
            </a:r>
          </a:p>
          <a:p>
            <a:pPr lvl="3">
              <a:spcBef>
                <a:spcPts val="1200"/>
              </a:spcBef>
              <a:spcAft>
                <a:spcPts val="1200"/>
              </a:spcAft>
              <a:buFont typeface="Wingdings" panose="05000000000000000000" charset="0"/>
              <a:buChar char=""/>
            </a:pPr>
            <a:r>
              <a:rPr lang="es-ES" altLang="en-US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Alegría porque al fin se están convirtiendo en adultos </a:t>
            </a:r>
          </a:p>
          <a:p>
            <a:pPr lvl="3">
              <a:spcBef>
                <a:spcPts val="1200"/>
              </a:spcBef>
              <a:spcAft>
                <a:spcPts val="1200"/>
              </a:spcAft>
              <a:buFont typeface="Wingdings" panose="05000000000000000000" charset="0"/>
              <a:buChar char=""/>
            </a:pPr>
            <a:r>
              <a:rPr lang="es-ES" altLang="en-US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Inquietud al enfrentar importantes cambios.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19013" b="17022"/>
          <a:stretch>
            <a:fillRect/>
          </a:stretch>
        </p:blipFill>
        <p:spPr>
          <a:xfrm>
            <a:off x="5940151" y="60961"/>
            <a:ext cx="3198133" cy="11498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3" name="Text Box 2"/>
          <p:cNvSpPr txBox="1"/>
          <p:nvPr/>
        </p:nvSpPr>
        <p:spPr>
          <a:xfrm>
            <a:off x="3104149" y="5379144"/>
            <a:ext cx="486236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Acompañamiento, y mucha comprensión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D636C9-8547-4AF7-AEC3-EF404C2A8D50}"/>
              </a:ext>
            </a:extLst>
          </p:cNvPr>
          <p:cNvSpPr>
            <a:spLocks noGrp="1"/>
          </p:cNvSpPr>
          <p:nvPr/>
        </p:nvSpPr>
        <p:spPr>
          <a:xfrm>
            <a:off x="6039" y="409890"/>
            <a:ext cx="6196220" cy="114987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10000"/>
              </a:lnSpc>
              <a:buNone/>
            </a:pPr>
            <a:endParaRPr lang="es-ES" altLang="en-US" sz="8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cs typeface="OpenSans-Regular" charset="0"/>
              <a:sym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altLang="en-US" sz="2000" u="sng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TAREA:</a:t>
            </a:r>
            <a:r>
              <a:rPr lang="es-ES" altLang="en-US" sz="2000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altLang="en-US" sz="20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</a:t>
            </a:r>
            <a:r>
              <a:rPr lang="es-ES" altLang="en-US" sz="28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Definir una </a:t>
            </a:r>
            <a:r>
              <a:rPr lang="es-ES" altLang="en-US" sz="28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Nueva Identidad</a:t>
            </a:r>
            <a:r>
              <a:rPr lang="es-ES" altLang="en-US" sz="28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s-ES" altLang="en-US" sz="2400" b="1" dirty="0">
              <a:solidFill>
                <a:schemeClr val="accent2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5386BA-84A9-432F-9D8D-261A9CF2676B}"/>
              </a:ext>
            </a:extLst>
          </p:cNvPr>
          <p:cNvSpPr>
            <a:spLocks noGrp="1"/>
          </p:cNvSpPr>
          <p:nvPr/>
        </p:nvSpPr>
        <p:spPr>
          <a:xfrm>
            <a:off x="337277" y="2276873"/>
            <a:ext cx="8469445" cy="3384376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Buscan </a:t>
            </a:r>
            <a:r>
              <a:rPr lang="es-ES" alt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consolidar su personalidad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Es un proceso de sumamente importante de                        </a:t>
            </a:r>
            <a:r>
              <a:rPr lang="es-ES" altLang="en-US" sz="1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 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        </a:t>
            </a:r>
            <a:r>
              <a:rPr lang="es-ES" alt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Maduración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psicológica y emocional.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Necesitan adquirir una adecuada </a:t>
            </a:r>
            <a:r>
              <a:rPr lang="es-ES" alt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autoestima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Los niños se </a:t>
            </a:r>
            <a:r>
              <a:rPr lang="es-ES" alt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sienten solos</a:t>
            </a:r>
            <a:r>
              <a:rPr lang="es-ES" altLang="en-US" sz="22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pueden deprimirse.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s-ES" altLang="en-US" sz="2200" b="1" dirty="0">
              <a:solidFill>
                <a:srgbClr val="FF0000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pic>
        <p:nvPicPr>
          <p:cNvPr id="2050" name="Picture 2" descr="http://mundoderespuestas.com/wp-content/uploads/2017/05/Cambios-psicologicos-en-la-adolescencia.png">
            <a:extLst>
              <a:ext uri="{FF2B5EF4-FFF2-40B4-BE49-F238E27FC236}">
                <a16:creationId xmlns:a16="http://schemas.microsoft.com/office/drawing/2014/main" id="{BDB5DFE9-79AE-4493-A2D0-A2E1F039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"/>
            <a:ext cx="3156144" cy="26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5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4971" y="231992"/>
            <a:ext cx="8744585" cy="1091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¿Cómo vivimos la sexualidad en...</a:t>
            </a:r>
          </a:p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                 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LA ADOLESCENCIA?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523240" y="1498182"/>
            <a:ext cx="8637905" cy="30276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Aparece un interés por el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atractivo físico del otro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También un interés por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cuidar 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el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propio atractivo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Toma cuerpo la función psicológica del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impulso sexual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El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mundo emocional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busca expresarse a través de los sentidos.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r="3402"/>
          <a:stretch>
            <a:fillRect/>
          </a:stretch>
        </p:blipFill>
        <p:spPr>
          <a:xfrm>
            <a:off x="5292081" y="3790002"/>
            <a:ext cx="3869064" cy="30438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523241" y="4266991"/>
            <a:ext cx="4768840" cy="19989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Aparecen conductas tendentes a obtener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placer</a:t>
            </a:r>
            <a:r>
              <a:rPr lang="es-ES" altLang="en-US" sz="2400" b="1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      </a:t>
            </a:r>
            <a:r>
              <a:rPr lang="es-ES" altLang="en-US" sz="2000" dirty="0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(en relación con el otro, o autoestimulación)</a:t>
            </a:r>
            <a:endParaRPr lang="es-ES" altLang="en-US" sz="2400" dirty="0">
              <a:solidFill>
                <a:schemeClr val="accent2"/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00025" y="466725"/>
            <a:ext cx="8744585" cy="10725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¿Cómo vivimos la sexualidad en...</a:t>
            </a:r>
          </a:p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                           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LA MADUREZ?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040" y="2232591"/>
            <a:ext cx="4190370" cy="46025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4500" y="1708150"/>
            <a:ext cx="7805420" cy="3061335"/>
            <a:chOff x="1055" y="3010"/>
            <a:chExt cx="12292" cy="4821"/>
          </a:xfrm>
        </p:grpSpPr>
        <p:sp>
          <p:nvSpPr>
            <p:cNvPr id="3" name="Content Placeholder 2"/>
            <p:cNvSpPr>
              <a:spLocks noGrp="1"/>
            </p:cNvSpPr>
            <p:nvPr/>
          </p:nvSpPr>
          <p:spPr>
            <a:xfrm>
              <a:off x="1055" y="3010"/>
              <a:ext cx="12292" cy="37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s-ES" altLang="en-US" sz="2400" b="1">
                  <a:solidFill>
                    <a:schemeClr val="accent2"/>
                  </a:solidFill>
                  <a:latin typeface="Malgun Gothic" panose="020B0503020000020004" charset="-127"/>
                  <a:ea typeface="Malgun Gothic" panose="020B0503020000020004" charset="-127"/>
                  <a:sym typeface="+mn-ea"/>
                </a:rPr>
                <a:t>Besos, caricias, fantasía, comunicación, ternura.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endParaRPr lang="es-ES" altLang="en-US" sz="2400" b="1">
                <a:solidFill>
                  <a:schemeClr val="accent2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endParaRPr>
            </a:p>
          </p:txBody>
        </p:sp>
        <p:sp>
          <p:nvSpPr>
            <p:cNvPr id="7" name="Content Placeholder 2"/>
            <p:cNvSpPr>
              <a:spLocks noGrp="1"/>
            </p:cNvSpPr>
            <p:nvPr/>
          </p:nvSpPr>
          <p:spPr>
            <a:xfrm>
              <a:off x="1055" y="4373"/>
              <a:ext cx="7883" cy="34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>
              <a:lvl1pPr marL="342900" lvl="0" indent="-3429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s-ES" altLang="en-US" sz="2400" b="1">
                  <a:solidFill>
                    <a:schemeClr val="accent2"/>
                  </a:solidFill>
                  <a:latin typeface="Malgun Gothic" panose="020B0503020000020004" charset="-127"/>
                  <a:ea typeface="Malgun Gothic" panose="020B0503020000020004" charset="-127"/>
                  <a:sym typeface="+mn-ea"/>
                </a:rPr>
                <a:t>Los deseos sexuales siguen presentes durante toda la vida.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s-ES" altLang="en-US" sz="2400" b="1">
                  <a:solidFill>
                    <a:schemeClr val="accent2"/>
                  </a:solidFill>
                  <a:latin typeface="Malgun Gothic" panose="020B0503020000020004" charset="-127"/>
                  <a:ea typeface="Malgun Gothic" panose="020B0503020000020004" charset="-127"/>
                  <a:sym typeface="+mn-ea"/>
                </a:rPr>
                <a:t>La atracción sexual y el enamoramiento también.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17805" y="497840"/>
            <a:ext cx="6396355" cy="847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educación sexual ...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367155" y="1523365"/>
            <a:ext cx="6464935" cy="24942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altLang="en-US" sz="2400" b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No es únicamente dar </a:t>
            </a:r>
            <a:r>
              <a:rPr lang="es-ES" altLang="en-US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información</a:t>
            </a:r>
            <a:r>
              <a:rPr lang="es-ES" altLang="en-US" sz="2400" b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 sobre los órganos sexuales, la reproducción o los anticonceptivos...</a:t>
            </a:r>
          </a:p>
          <a:p>
            <a:pPr marL="0" indent="0">
              <a:lnSpc>
                <a:spcPct val="110000"/>
              </a:lnSpc>
              <a:buNone/>
            </a:pPr>
            <a:endParaRPr lang="es-ES" altLang="en-US" sz="1000" b="1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400" b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Es hablar también de </a:t>
            </a:r>
            <a:r>
              <a:rPr lang="es-ES" altLang="en-US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comunicación</a:t>
            </a:r>
            <a:r>
              <a:rPr lang="es-ES" altLang="en-US" sz="2400" b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, </a:t>
            </a:r>
            <a:r>
              <a:rPr lang="es-ES" altLang="en-US" sz="2400" b="1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afectividad</a:t>
            </a:r>
            <a:r>
              <a:rPr lang="es-ES" altLang="en-US" sz="2400" b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, responsabilidad, valores...</a:t>
            </a:r>
          </a:p>
          <a:p>
            <a:pPr marL="0" indent="0">
              <a:lnSpc>
                <a:spcPct val="110000"/>
              </a:lnSpc>
              <a:buNone/>
            </a:pPr>
            <a:endParaRPr lang="es-ES" altLang="en-US" sz="1000" b="1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2100" b="1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905000" y="4955540"/>
            <a:ext cx="7129145" cy="847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sym typeface="+mn-ea"/>
              </a:rPr>
              <a:t>¿Para qué queremos dar Educación sexual?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60350"/>
            <a:ext cx="8744585" cy="13119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¿Para qué queremos hacer Educación sexual?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273175" y="1797050"/>
            <a:ext cx="7064375" cy="37458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Dar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información 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segura y fiable.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Advertir de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peligros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Concienciar de la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responsabilidad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Crear una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comunicación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activa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Aceptación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seguridad en si mismos.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Fomentar el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respeto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la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igualdad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Inculcar </a:t>
            </a:r>
            <a:r>
              <a:rPr lang="es-E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valores</a:t>
            </a: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de la familia.</a:t>
            </a:r>
          </a:p>
          <a:p>
            <a:pPr>
              <a:lnSpc>
                <a:spcPct val="150000"/>
              </a:lnSpc>
            </a:pP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836930"/>
            <a:ext cx="9168130" cy="59778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60350"/>
            <a:ext cx="8744585" cy="13119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Ingredientes para una buena educación sexual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483768" y="1936090"/>
            <a:ext cx="6244625" cy="40710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Envolverla de Afecto y Amor.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Expresar Nuestras Emociones.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Hacerlo con Naturalidad.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Desde la Cotidianeidad.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Buscando el Momento Oportuno.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Abiertos al Dialogo.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Somos su Modelo de referencia.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ES" altLang="en-US" sz="2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Somos humanos.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AFA82D-F67A-41F0-A135-79AB7D45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2072906"/>
            <a:ext cx="2037835" cy="20791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199707" y="149392"/>
            <a:ext cx="8744585" cy="1270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¿En que nos equivocamos al hablar de educación sexual con nuestros hijos?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  <a:r>
              <a:rPr lang="es-ES" alt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15925" y="1628800"/>
            <a:ext cx="8728075" cy="49619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Pensar que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no estamos preparados 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para hacer educación sexual.</a:t>
            </a:r>
          </a:p>
          <a:p>
            <a:pPr>
              <a:lnSpc>
                <a:spcPct val="110000"/>
              </a:lnSpc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Ver con ojos de adulto 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 sexualidad infantil.</a:t>
            </a:r>
          </a:p>
          <a:p>
            <a:pPr>
              <a:lnSpc>
                <a:spcPct val="110000"/>
              </a:lnSpc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Restar importancia 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 la curiosidad infantil.</a:t>
            </a:r>
          </a:p>
          <a:p>
            <a:pPr>
              <a:lnSpc>
                <a:spcPct val="110000"/>
              </a:lnSpc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Dejar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escapar las situaciones cotidianas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Pensar que es un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examen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tenemos que saberlo todo.</a:t>
            </a:r>
          </a:p>
          <a:p>
            <a:pPr>
              <a:lnSpc>
                <a:spcPct val="110000"/>
              </a:lnSpc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Utilizar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palabras necias</a:t>
            </a:r>
            <a:endParaRPr lang="es-ES" altLang="en-US" sz="2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0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“Si te tocas el pipi te lo corto”,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0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“Esas son cosas sucias”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0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“Cuando seas grande lo sabrás”,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0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</a:t>
            </a: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00025" y="149392"/>
            <a:ext cx="8744585" cy="1270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¿Como responder a las preguntas sobre sexualidad de los niños?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  <a:r>
              <a:rPr lang="es-ES" alt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683568" y="1419392"/>
            <a:ext cx="8460432" cy="44291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Hacerlo siempre con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naturalidad.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Atentos a nuestra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reacciones</a:t>
            </a: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Siendo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sinceros</a:t>
            </a: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honestos. 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Siendo claros y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concretos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Adaptando el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lenguaje</a:t>
            </a: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y la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información</a:t>
            </a: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a la edad. 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Fomentando el diálogo                                                     y la comunicación.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Desde la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aceptación</a:t>
            </a: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Inculcando </a:t>
            </a:r>
            <a:r>
              <a:rPr lang="es-E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valores</a:t>
            </a:r>
            <a:r>
              <a:rPr lang="es-ES" altLang="en-US" sz="2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</a:t>
            </a:r>
          </a:p>
          <a:p>
            <a:pPr>
              <a:lnSpc>
                <a:spcPct val="110000"/>
              </a:lnSpc>
            </a:pP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E15D2D-B707-4EAD-A3D4-3687D8D34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76304"/>
            <a:ext cx="3203848" cy="27676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143142" y="26253"/>
            <a:ext cx="8744585" cy="6496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PREGUNTAS...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84556" y="718960"/>
            <a:ext cx="8003172" cy="6124754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¿Debemos obligar a nuestros hijos a dar besos y abrazos a quien no quieren?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¿Que decir a nuestro hijo si descubrimos tocándose los genitales?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¿Debemos preguntar a un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niñ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@ pequeño si tiene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novi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@?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¿Como explicar la concepción a los niños?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¿Debemos mostrarnos desnudos delante de los niños?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¿Como debemos actuar los padres cuando vemos escenas de sexo en televisión con los niños?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¿Que dirías a tu hijo si nos pilla haciendo el amor?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05740" y="37465"/>
            <a:ext cx="8744585" cy="1380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¿Debemos obligar a nuestros hijos a dar besos y abrazos a quien no quieren?</a:t>
            </a:r>
            <a:endParaRPr lang="es-ES" altLang="en-US" sz="3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OpenSans-Regular" charset="0"/>
              <a:cs typeface="OpenSans-Regular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67970" y="1417955"/>
            <a:ext cx="8619490" cy="4370427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Hay muchas formas educadas de saludar a un adulto. 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Ser conscientes </a:t>
            </a:r>
            <a:r>
              <a:rPr lang="es-ES" sz="2200" b="1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del mensaje que reciben nuestros hijos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Es mucho mejor un saludo sincero que un beso forzado.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Explicar al adulto la situación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Explicar al niño la situación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Necesitan sentirse respetados para                            hacerse respetar siendo adolescentes.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Podrán decir “no quiero” y poner un                          límite si anteriormente han sido respetados.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5413" r="971" b="7836"/>
          <a:stretch>
            <a:fillRect/>
          </a:stretch>
        </p:blipFill>
        <p:spPr>
          <a:xfrm>
            <a:off x="6358890" y="3173730"/>
            <a:ext cx="2591435" cy="340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2255" y="194945"/>
            <a:ext cx="8744585" cy="1380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¿Que decir a nuestro hijo si descrubrimos tocandose los genitales?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62255" y="1575435"/>
            <a:ext cx="8619490" cy="5006499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Descubrir su cuerpo es algo natural.</a:t>
            </a:r>
          </a:p>
          <a:p>
            <a:pPr marL="342900" lvl="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No verlo con ojos de adulto. Tratar de entender desde la etapa del niño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: 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INFANTIL  /  ADOLESCENCIA</a:t>
            </a: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"/>
            </a:pPr>
            <a:endParaRPr lang="es-ES" sz="3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Podemos decir:</a:t>
            </a:r>
          </a:p>
          <a:p>
            <a:pPr marL="800100" lvl="1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¡Esto no se hace!     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Culpa</a:t>
            </a:r>
          </a:p>
          <a:p>
            <a:pPr marL="800100" lvl="1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¡Esto no se hace aquí! 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r>
              <a:rPr lang="es-ES" sz="2400" b="1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                                        </a:t>
            </a:r>
            <a:r>
              <a:rPr lang="es-ES" sz="3600" b="1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Intimidad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endParaRPr lang="es-ES" sz="3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endParaRPr lang="es-ES" sz="3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742950" lvl="1" indent="-28575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Si creemos que puede llegar a ser un problema (frecuencia, intensidad) consultarlo a un profesional.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5185" y="2673149"/>
            <a:ext cx="2956560" cy="317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275856" y="3817764"/>
            <a:ext cx="360045" cy="755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2255" y="194945"/>
            <a:ext cx="8870950" cy="1380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¿Debemos preguntar a un niñ@ pequeño si tiene novi@?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72110" y="1575435"/>
            <a:ext cx="8556625" cy="4190891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A los niños en infantil les gusta jugar y ser felices con los demás interactuando sin diferenciar si son niños o niñas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Los niños no conocen patrones de enamoramiento</a:t>
            </a: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"/>
            </a:pPr>
            <a:endParaRPr lang="es-ES" sz="5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Empezará a cambiar su forma natural de relación perjudicando una </a:t>
            </a:r>
            <a:r>
              <a:rPr lang="es-ES" sz="2200" b="1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relación sana de amistad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con todos sus iguales.</a:t>
            </a: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5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El niño deberá definir, integrar                                    y aceptar su identidad sexual en las diferentes etapas</a:t>
            </a: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       </a:t>
            </a:r>
            <a:r>
              <a:rPr lang="es-ES" sz="2800" b="1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 ¡ No tengamos prisa 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rcRect l="8633" t="5401" r="17117" b="11869"/>
          <a:stretch>
            <a:fillRect/>
          </a:stretch>
        </p:blipFill>
        <p:spPr>
          <a:xfrm>
            <a:off x="5678235" y="4275923"/>
            <a:ext cx="3327400" cy="247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645160" y="-106448"/>
            <a:ext cx="7851140" cy="12236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¿Como explicar la concepción a los niños?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72110" y="1029632"/>
            <a:ext cx="8556625" cy="5073184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Naturalidad.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Sinceridad.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Respuestas claras y concretas.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Elegimos la cantidad de información.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Adaptando el lenguaje a su edad.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Afectividad y Responsabilidad</a:t>
            </a:r>
          </a:p>
          <a:p>
            <a:pPr lvl="1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cs typeface="OpenSans-Regular" charset="0"/>
                <a:sym typeface="+mn-ea"/>
              </a:rPr>
              <a:t>Cuando un adulto decide ser papa y mamá lo piensa mucho, porque ese bebé que va a llegar al mundo necesita muchos cuidados, amor y cariño.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endParaRPr lang="es-ES" sz="2800" b="1" dirty="0">
              <a:solidFill>
                <a:srgbClr val="FF0000"/>
              </a:solidFill>
              <a:latin typeface="OpenSans-Regular" charset="0"/>
              <a:cs typeface="OpenSans-Regular" charset="0"/>
              <a:sym typeface="+mn-e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17285" y="1542244"/>
            <a:ext cx="2554605" cy="205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/>
          <p:nvPr/>
        </p:nvSpPr>
        <p:spPr>
          <a:xfrm>
            <a:off x="1497965" y="5742305"/>
            <a:ext cx="6998335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defRPr sz="2200" b="1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OpenSans-Regular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defRPr sz="3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+mn-ea"/>
                <a:cs typeface="OpenSans-Regular" charset="0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s-ES" dirty="0">
                <a:sym typeface="+mn-ea"/>
              </a:rPr>
              <a:t>Es mejor darles significado real de lo que sucede para que ellos construyan desde ahí su realidad.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2255" y="194945"/>
            <a:ext cx="8870950" cy="1380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¿Debemos mostrarnos desnudos delante de los niños?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62255" y="1591350"/>
            <a:ext cx="8619490" cy="3718967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No hay respuesta absoluta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5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Puede tener de positivo...</a:t>
            </a:r>
          </a:p>
          <a:p>
            <a:pPr marL="800100" lvl="1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Transmitimos Naturalidad </a:t>
            </a: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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Van satisfaciendo su curiosidad</a:t>
            </a: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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Modelo de sentirse cómodo con su cuerpo</a:t>
            </a: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"/>
            </a:pPr>
            <a:endParaRPr lang="es-ES" sz="5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8001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"/>
            </a:pPr>
            <a:endParaRPr lang="es-ES" sz="5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marL="34290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Ser honestos con nuestros límites  (Pudor)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endParaRPr lang="es-ES" sz="3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2871" r="129"/>
          <a:stretch>
            <a:fillRect/>
          </a:stretch>
        </p:blipFill>
        <p:spPr>
          <a:xfrm>
            <a:off x="5294846" y="1033814"/>
            <a:ext cx="3689350" cy="238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CC359A39-0162-46EA-BEF7-C189B00D7411}"/>
              </a:ext>
            </a:extLst>
          </p:cNvPr>
          <p:cNvSpPr txBox="1"/>
          <p:nvPr/>
        </p:nvSpPr>
        <p:spPr>
          <a:xfrm>
            <a:off x="946899" y="5264676"/>
            <a:ext cx="8017589" cy="11541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endParaRPr lang="es-ES" sz="3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Ver un cuerpo desnudo, es una acción que en si misma   ni beneficia ni perjudica, sino que depende de la actitud, de la situación, del dialogo, de la comunicación...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-53340" y="58420"/>
            <a:ext cx="9197339" cy="1380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¿Como debemos actuar los padres cuando vemos escenas de sexo en televisión con los niños?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62739" y="4070668"/>
            <a:ext cx="7308215" cy="242506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 u="sng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Que </a:t>
            </a:r>
            <a:r>
              <a:rPr lang="es-ES" sz="2200" b="1" u="sng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Si</a:t>
            </a:r>
            <a:r>
              <a:rPr lang="es-ES" sz="2200" b="1" u="sng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debemos hacer: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HABLAR DE ELLO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ESTABLECER NUESTROS LIMITES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Oportunidad para educar.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Oportunidad para transmitir valores.</a:t>
            </a:r>
            <a:endParaRPr lang="es-ES" sz="2000" b="1" dirty="0">
              <a:solidFill>
                <a:srgbClr val="FF0000"/>
              </a:solidFill>
              <a:latin typeface="OpenSans-Regular" charset="0"/>
              <a:cs typeface="OpenSans-Regular" charset="0"/>
              <a:sym typeface="+mn-e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61" y="1574799"/>
            <a:ext cx="3195955" cy="228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/>
          <p:nvPr/>
        </p:nvSpPr>
        <p:spPr>
          <a:xfrm>
            <a:off x="3354910" y="1574799"/>
            <a:ext cx="5927090" cy="214820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800100" lvl="1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 u="sng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Que </a:t>
            </a:r>
            <a:r>
              <a:rPr lang="es-ES" sz="2200" b="1" u="sng" dirty="0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No</a:t>
            </a:r>
            <a:r>
              <a:rPr lang="es-ES" sz="2200" b="1" u="sng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hacer: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Silencio incómodo...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Distraigo con un chiste o cualquier otro tema...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Aprovecho para ir al baño o la cocina...</a:t>
            </a:r>
            <a:endParaRPr lang="es-ES" sz="2000" b="1" dirty="0">
              <a:solidFill>
                <a:srgbClr val="FF0000"/>
              </a:solidFill>
              <a:latin typeface="OpenSans-Regular" charset="0"/>
              <a:cs typeface="OpenSans-Regular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sesDeAmor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18415"/>
            <a:ext cx="920115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136525" y="207010"/>
            <a:ext cx="8518525" cy="13804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OpenSans-Regular" charset="0"/>
                <a:cs typeface="OpenSans-Regular" charset="0"/>
                <a:sym typeface="+mn-ea"/>
              </a:rPr>
              <a:t>¿Que dirías a tu hijo si nos pilla haciendo el amor?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72415" y="1587500"/>
            <a:ext cx="6162040" cy="158877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0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lang="es-ES" sz="2200" b="1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Hablar del tema</a:t>
            </a:r>
            <a:r>
              <a:rPr lang="es-ES" sz="2000" b="1">
                <a:solidFill>
                  <a:srgbClr val="FF0000"/>
                </a:solidFill>
                <a:latin typeface="OpenSans-Regular" charset="0"/>
                <a:cs typeface="OpenSans-Regular" charset="0"/>
                <a:sym typeface="+mn-ea"/>
              </a:rPr>
              <a:t>.</a:t>
            </a:r>
            <a:r>
              <a:rPr lang="es-ES" sz="20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lang="es-ES" sz="18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Incluso si no estamos seguros de si nos han visto o que han visto.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Peligro de que interpreten el comportamiento de manera equivocada.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4455" y="1029970"/>
            <a:ext cx="243840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0"/>
          <p:cNvSpPr txBox="1"/>
          <p:nvPr/>
        </p:nvSpPr>
        <p:spPr>
          <a:xfrm>
            <a:off x="1075055" y="3375025"/>
            <a:ext cx="7797800" cy="328168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Explicar la realidad, sin dar detalles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Hablar de lo que verdaderamente hay:                mucho amor, intimidad, respeto, deseo de estar juntos, sensaciones agradables...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Naturalidad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r>
              <a:rPr lang="es-ES" sz="2200" b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Lenguaje adecuado a la edad.</a:t>
            </a:r>
          </a:p>
          <a:p>
            <a:pPr marL="342900" lvl="0" indent="-34290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charset="0"/>
              <a:buChar char=""/>
            </a:pPr>
            <a:endParaRPr lang="es-ES" sz="2200" b="1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12090"/>
            <a:ext cx="8744585" cy="587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AMPLIANDO INFORMACION...</a:t>
            </a:r>
          </a:p>
        </p:txBody>
      </p:sp>
      <p:pic>
        <p:nvPicPr>
          <p:cNvPr id="6" name="Content Placeholder 5">
            <a:hlinkClick r:id="rId3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5580" y="1456055"/>
            <a:ext cx="4299424" cy="396002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Text Box 7"/>
          <p:cNvSpPr txBox="1"/>
          <p:nvPr/>
        </p:nvSpPr>
        <p:spPr>
          <a:xfrm>
            <a:off x="606425" y="5454015"/>
            <a:ext cx="347726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https://sede.educacion.gob.es/publiventa/la-educacion-sexual-de-la-primera-infancia-guia-para-madres-padres-y-profesorado-de-educacion-infantil/educacion/11476</a:t>
            </a:r>
          </a:p>
        </p:txBody>
      </p:sp>
      <p:pic>
        <p:nvPicPr>
          <p:cNvPr id="7" name="Picture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110" y="1456055"/>
            <a:ext cx="4321840" cy="396002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Text Box 9"/>
          <p:cNvSpPr txBox="1"/>
          <p:nvPr/>
        </p:nvSpPr>
        <p:spPr>
          <a:xfrm>
            <a:off x="4924425" y="5454015"/>
            <a:ext cx="385318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https://sede.educacion.gob.es/publiventa/la-educacion-sexual-de-ninas-y-ninos-de-6-a-12-anos-guia-para-madres-padres-y-profesorado-de-educacion-primaria/educacion/12059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12090"/>
            <a:ext cx="8744585" cy="587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AMPLIANDO INFORMACION...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206500" y="6007100"/>
            <a:ext cx="312293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http://recursostic.educacion.es/multidisciplinar/wikididactica/index.php/Programa_Educación_Afectivo-Sexual;_Ni_ogros_ni_princesas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863090"/>
            <a:ext cx="3926740" cy="396002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267335" y="1256665"/>
            <a:ext cx="4592320" cy="606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2000">
                <a:solidFill>
                  <a:schemeClr val="accent2"/>
                </a:solidFill>
                <a:latin typeface="Snap ITC" panose="04040A07060A02020202" charset="0"/>
                <a:sym typeface="+mn-ea"/>
              </a:rPr>
              <a:t>Guia de Educacion Afectivo-Sexual en la E.S.O</a:t>
            </a: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5100320" y="1256665"/>
            <a:ext cx="3830955" cy="606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n-US" sz="2000">
                <a:solidFill>
                  <a:schemeClr val="accent2"/>
                </a:solidFill>
                <a:latin typeface="Snap ITC" panose="04040A07060A02020202" charset="0"/>
                <a:sym typeface="+mn-ea"/>
              </a:rPr>
              <a:t>Manual de Educacion Sexual para Jóvenes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59655" y="1863090"/>
            <a:ext cx="3991970" cy="396002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1" name="Text Box 20"/>
          <p:cNvSpPr txBox="1"/>
          <p:nvPr/>
        </p:nvSpPr>
        <p:spPr>
          <a:xfrm>
            <a:off x="5293995" y="6007100"/>
            <a:ext cx="31229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http://www.educarenigualdad.org/media/pdf/uploaded/material/20_pra-364-pdf.pdf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12090"/>
            <a:ext cx="8744585" cy="587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Guias sobre la Menstruación</a:t>
            </a:r>
          </a:p>
        </p:txBody>
      </p:sp>
      <p:pic>
        <p:nvPicPr>
          <p:cNvPr id="9" name="Content Placeholder 8">
            <a:hlinkClick r:id="rId3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96595" y="2058035"/>
            <a:ext cx="3552825" cy="36099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Text Box 10"/>
          <p:cNvSpPr txBox="1"/>
          <p:nvPr/>
        </p:nvSpPr>
        <p:spPr>
          <a:xfrm>
            <a:off x="5271770" y="4806315"/>
            <a:ext cx="32365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>
                <a:solidFill>
                  <a:schemeClr val="accent6">
                    <a:lumMod val="75000"/>
                  </a:schemeClr>
                </a:solidFill>
              </a:rPr>
              <a:t>https://eltesorodelilith.com/el-cuento/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96595" y="1256665"/>
            <a:ext cx="3830320" cy="606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2000">
                <a:solidFill>
                  <a:schemeClr val="accent2"/>
                </a:solidFill>
                <a:latin typeface="Snap ITC" panose="04040A07060A02020202" charset="0"/>
                <a:sym typeface="+mn-ea"/>
              </a:rPr>
              <a:t>Mama, </a:t>
            </a:r>
          </a:p>
          <a:p>
            <a:pPr algn="l"/>
            <a:r>
              <a:rPr lang="es-ES" altLang="en-US" sz="2000">
                <a:solidFill>
                  <a:schemeClr val="accent2"/>
                </a:solidFill>
                <a:latin typeface="Snap ITC" panose="04040A07060A02020202" charset="0"/>
                <a:sym typeface="+mn-ea"/>
              </a:rPr>
              <a:t>   me ha venido la regla</a:t>
            </a: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5100320" y="1256665"/>
            <a:ext cx="3830955" cy="606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n-US" sz="2000">
              <a:solidFill>
                <a:schemeClr val="accent2"/>
              </a:solidFill>
              <a:latin typeface="Snap ITC" panose="04040A07060A02020202" charset="0"/>
              <a:sym typeface="+mn-ea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7591" t="15096" r="18110" b="1843"/>
          <a:stretch>
            <a:fillRect/>
          </a:stretch>
        </p:blipFill>
        <p:spPr>
          <a:xfrm>
            <a:off x="4692650" y="799465"/>
            <a:ext cx="4238625" cy="36506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5420995" y="4352290"/>
            <a:ext cx="3087370" cy="606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2000">
                <a:solidFill>
                  <a:schemeClr val="accent2"/>
                </a:solidFill>
                <a:latin typeface="Snap ITC" panose="04040A07060A02020202" charset="0"/>
                <a:sym typeface="+mn-ea"/>
              </a:rPr>
              <a:t>El Tesoro de Lilith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50290" y="5819140"/>
            <a:ext cx="31229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https://drive.google.com/file/d/0B4pwkCRIo0nHdV80di11SDVGVzFYRTF6VEdvS2xVYk5SSTZ3/view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381635"/>
            <a:ext cx="5212715" cy="587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¿De Donde Venimos?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67335" y="1840230"/>
            <a:ext cx="8744585" cy="3194051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altLang="en-US" sz="1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LIBRO: 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“¿DE DONDE VENIMOS?”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    Peter </a:t>
            </a:r>
            <a:r>
              <a:rPr lang="es-ES" altLang="en-US" sz="1400" b="1" dirty="0" err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Mayle</a:t>
            </a: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, Arthur </a:t>
            </a:r>
            <a:r>
              <a:rPr lang="es-ES" altLang="en-US" sz="1400" b="1" dirty="0" err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Robins</a:t>
            </a: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1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Documental</a:t>
            </a: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:  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“¿DE DONDE VENIMOS?”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  </a:t>
            </a:r>
            <a:r>
              <a:rPr lang="es-ES" altLang="en-US" sz="1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            </a:t>
            </a:r>
            <a:r>
              <a:rPr lang="es-ES" altLang="en-US" sz="1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  <a:hlinkClick r:id="rId3"/>
              </a:rPr>
              <a:t>http://www.dailymotion.com/video/xp8edv</a:t>
            </a:r>
            <a:endParaRPr lang="es-ES" altLang="en-US" sz="16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endParaRPr lang="es-ES" altLang="en-US" sz="2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510" y="799465"/>
            <a:ext cx="2480945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lum bright="12000" contrast="24000"/>
          </a:blip>
          <a:stretch>
            <a:fillRect/>
          </a:stretch>
        </p:blipFill>
        <p:spPr>
          <a:xfrm>
            <a:off x="2051720" y="4939665"/>
            <a:ext cx="2800952" cy="153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12090"/>
            <a:ext cx="8744585" cy="587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Links interesantes...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67335" y="917575"/>
            <a:ext cx="8744585" cy="43307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1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Guía Infantil. Educación Sexual de los niños</a:t>
            </a: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	</a:t>
            </a: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  <a:hlinkClick r:id="rId3"/>
              </a:rPr>
              <a:t>https://www.guiainfantil.com/educacion/sexualidad/sexualidad.htm</a:t>
            </a:r>
            <a:endParaRPr lang="es-ES" altLang="en-US" sz="1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1800" b="1" dirty="0" err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Sexducacion</a:t>
            </a:r>
            <a:endParaRPr lang="es-ES" altLang="en-US" sz="18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	</a:t>
            </a: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  <a:hlinkClick r:id="rId4"/>
              </a:rPr>
              <a:t>http://sexducacion.com/</a:t>
            </a:r>
            <a:endParaRPr lang="es-ES" altLang="en-US" sz="1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1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Cambios psicológicos y emocionales en la Pubertad y la Adolescencia: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     	</a:t>
            </a: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  <a:hlinkClick r:id="rId5"/>
              </a:rPr>
              <a:t>https://psicologiadeldesarrollo10.jimdo.com/</a:t>
            </a:r>
            <a:endParaRPr lang="es-ES" altLang="en-US" sz="1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1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Educar en igualdad:</a:t>
            </a: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	</a:t>
            </a: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  <a:hlinkClick r:id="rId6"/>
              </a:rPr>
              <a:t>http://www.educarenigualdad.org/</a:t>
            </a:r>
            <a:endParaRPr lang="es-ES" altLang="en-US" sz="1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s-ES" altLang="en-US" sz="1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18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 Prostitución no es ningún juego:</a:t>
            </a:r>
            <a:r>
              <a:rPr lang="es-ES" altLang="en-US" sz="1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	</a:t>
            </a:r>
            <a:r>
              <a:rPr lang="es-ES" altLang="en-US" sz="1400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  <a:hlinkClick r:id="rId7"/>
              </a:rPr>
              <a:t>http://www.elperiodico.com/es/sociedad/20170919/prostitucion-no-juego-gobierno-lanza-    chicas-nuevas-24-horas-happy-6295707</a:t>
            </a:r>
            <a:endParaRPr lang="es-ES" altLang="en-US" sz="1400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endParaRPr lang="es-ES" altLang="en-US" sz="1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-principito-le-petit-prince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1905"/>
            <a:ext cx="9161145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00025" y="212090"/>
            <a:ext cx="8744585" cy="847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¿A que llamamos Sexualidad?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884555" y="2543175"/>
            <a:ext cx="7802880" cy="38925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s-ES" altLang="en-US" sz="10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Hablamos de todo lo que tiene que ver con: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el cuerpo y sus reacciones,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la afectividad y la expresión de emociones,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el placer y el deseo,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la necesidad de vinculación con las demás personas,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la autoaceptación y la autoestima,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la comunicación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s-ES" altLang="en-US" sz="4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con el </a:t>
            </a: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</a:rPr>
              <a:t>desarrollo integral y sano 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de las personas. 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367155" y="1205230"/>
            <a:ext cx="6410325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altLang="en-US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ea typeface="Malgun Gothic" panose="020B0503020000020004" charset="-127"/>
              </a:rPr>
              <a:t>La sexualidad es la forma en la que cada persona vive, siente y se expresa como persona sexuada, con un cuerpo sexuado.</a:t>
            </a:r>
            <a:endParaRPr lang="es-ES" altLang="en-US" sz="21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03" y="6021288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60350"/>
            <a:ext cx="7573645" cy="847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SEXUALIDAD    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vs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SEXO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-38303" y="1143000"/>
            <a:ext cx="4456633" cy="3410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Elemento de la </a:t>
            </a:r>
            <a:r>
              <a:rPr lang="es-ES" altLang="en-US" sz="2100" b="1" u="sng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personalidad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: modo propio de ser, de manifestarse, de comunicarse con los otros, de sentir, expresar y vivir el amor humano. 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 sexualidad </a:t>
            </a:r>
            <a:r>
              <a:rPr lang="es-ES" altLang="en-US" sz="2100" b="1" u="sng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lo abarca todo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: la psicología, las relaciones humanas, la cultura, la ética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033289" y="1314779"/>
            <a:ext cx="3950784" cy="3012234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100" b="1" u="sng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Condición biológica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cromosomas. 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Sexo </a:t>
            </a:r>
            <a:r>
              <a:rPr lang="es-ES" altLang="en-US" sz="2100" b="1" u="sng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femenino y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sexo </a:t>
            </a:r>
            <a:r>
              <a:rPr lang="es-ES" altLang="en-US" sz="2100" b="1" u="sng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masculino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Conjunto de los </a:t>
            </a:r>
            <a:r>
              <a:rPr lang="es-ES" altLang="en-US" sz="2100" b="1" u="sng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órganos sexuales </a:t>
            </a:r>
            <a:r>
              <a:rPr lang="es-ES" altLang="en-US" sz="21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masculinos o femeninos, en especial los externos.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914364" y="5825341"/>
            <a:ext cx="8136890" cy="10166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Sexos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hay dos, MASCULINO y FEMENINO,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pero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hay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   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 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muchas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maneras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de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construirse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como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hombre y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como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mujer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ea typeface="Arial" panose="020B0604020202020204" pitchFamily="34" charset="0"/>
                <a:cs typeface="OpenSans-Regular" charset="0"/>
                <a:sym typeface="+mn-ea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E968E9-0A30-4271-9B54-B358496EFE78}"/>
              </a:ext>
            </a:extLst>
          </p:cNvPr>
          <p:cNvSpPr>
            <a:spLocks noGrp="1"/>
          </p:cNvSpPr>
          <p:nvPr/>
        </p:nvSpPr>
        <p:spPr>
          <a:xfrm>
            <a:off x="1877611" y="4859326"/>
            <a:ext cx="5388777" cy="66027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Arial" panose="020B0604020202020204" pitchFamily="34" charset="0"/>
                <a:cs typeface="OpenSans-Regular" charset="0"/>
                <a:sym typeface="+mn-ea"/>
              </a:rPr>
              <a:t>¡ Somos únicos e irrepetibles !</a:t>
            </a:r>
            <a:endParaRPr sz="2800" b="1" dirty="0">
              <a:solidFill>
                <a:srgbClr val="FF0000"/>
              </a:solidFill>
              <a:latin typeface="Comic Sans MS" panose="030F0702030302020204" pitchFamily="66" charset="0"/>
              <a:ea typeface="Arial" panose="020B0604020202020204" pitchFamily="34" charset="0"/>
              <a:cs typeface="OpenSans-Regular" charset="0"/>
              <a:sym typeface="+mn-ea"/>
            </a:endParaRPr>
          </a:p>
        </p:txBody>
      </p:sp>
      <p:pic>
        <p:nvPicPr>
          <p:cNvPr id="1026" name="Picture 2" descr="http://c8.alamy.com/comp/HYJH7F/x-and-y-colored-chromosomes-3d-rendering-isolated-on-white-background-HYJH7F.jpg">
            <a:extLst>
              <a:ext uri="{FF2B5EF4-FFF2-40B4-BE49-F238E27FC236}">
                <a16:creationId xmlns:a16="http://schemas.microsoft.com/office/drawing/2014/main" id="{70ECA176-709D-458D-9304-41C6C4DA6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6097" r="17174" b="14364"/>
          <a:stretch/>
        </p:blipFill>
        <p:spPr bwMode="auto">
          <a:xfrm>
            <a:off x="7940451" y="126365"/>
            <a:ext cx="1076940" cy="10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267335" y="260350"/>
            <a:ext cx="8744585" cy="847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¿Cuando aparece la Sexualidad?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9870" y="1347470"/>
            <a:ext cx="8819515" cy="17811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Desde que</a:t>
            </a:r>
            <a:r>
              <a:rPr lang="es-ES" altLang="en-US" sz="2400" b="1" dirty="0">
                <a:solidFill>
                  <a:schemeClr val="accent5">
                    <a:lumMod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</a:t>
            </a:r>
            <a:r>
              <a:rPr lang="es-ES" altLang="en-US" sz="2400" b="1" dirty="0">
                <a:solidFill>
                  <a:srgbClr val="D525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lgun Gothic" panose="020B0503020000020004" charset="-127"/>
                <a:ea typeface="Malgun Gothic" panose="020B0503020000020004" charset="-127"/>
                <a:sym typeface="+mn-ea"/>
              </a:rPr>
              <a:t>nacemos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somos seres sexuados.</a:t>
            </a:r>
          </a:p>
          <a:p>
            <a:pPr marL="0" indent="0">
              <a:lnSpc>
                <a:spcPct val="110000"/>
              </a:lnSpc>
              <a:buNone/>
            </a:pPr>
            <a:endParaRPr lang="es-ES" altLang="en-US" sz="5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La sexualidad no es algo que se pueda poner o quitar.</a:t>
            </a:r>
          </a:p>
          <a:p>
            <a:pPr>
              <a:lnSpc>
                <a:spcPct val="110000"/>
              </a:lnSpc>
            </a:pPr>
            <a:endParaRPr lang="es-ES" altLang="en-US" sz="700" b="1" dirty="0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Nuestro cuerpo es todo él sexuado.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-113" r="2193"/>
          <a:stretch>
            <a:fillRect/>
          </a:stretch>
        </p:blipFill>
        <p:spPr>
          <a:xfrm>
            <a:off x="1327150" y="3128645"/>
            <a:ext cx="2980055" cy="183451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6658" r="2025"/>
          <a:stretch>
            <a:fillRect/>
          </a:stretch>
        </p:blipFill>
        <p:spPr>
          <a:xfrm>
            <a:off x="4949825" y="3128010"/>
            <a:ext cx="2978785" cy="183515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00" name="Text Box 99"/>
          <p:cNvSpPr txBox="1"/>
          <p:nvPr/>
        </p:nvSpPr>
        <p:spPr>
          <a:xfrm>
            <a:off x="1327785" y="5223510"/>
            <a:ext cx="71666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El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desarrollo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de la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sexualidad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humana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empieza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con el </a:t>
            </a:r>
            <a:r>
              <a:rPr sz="2400" b="1" dirty="0" err="1">
                <a:solidFill>
                  <a:srgbClr val="FF0000"/>
                </a:solidFill>
                <a:latin typeface="OpenSans-Regular" charset="0"/>
                <a:cs typeface="OpenSans-Regular" charset="0"/>
              </a:rPr>
              <a:t>contacto</a:t>
            </a:r>
            <a:r>
              <a:rPr sz="2400" b="1" dirty="0">
                <a:solidFill>
                  <a:srgbClr val="FF0000"/>
                </a:solidFill>
                <a:latin typeface="OpenSans-Regular" charset="0"/>
                <a:cs typeface="OpenSans-Regular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OpenSans-Regular" charset="0"/>
                <a:cs typeface="OpenSans-Regular" charset="0"/>
              </a:rPr>
              <a:t>físico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, 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OpenSans-Regular" charset="0"/>
              <a:cs typeface="OpenSans-Regular" charset="0"/>
            </a:endParaRPr>
          </a:p>
          <a:p>
            <a:pPr algn="ctr"/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cuando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los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bebés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son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sostenidos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 y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acariciados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1457325" y="2440940"/>
            <a:ext cx="4824095" cy="167576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¿Como vivimos la sexualidad en las diferentes etapas?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55" y="4479925"/>
            <a:ext cx="3741420" cy="213487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8483" r="27326"/>
          <a:stretch>
            <a:fillRect/>
          </a:stretch>
        </p:blipFill>
        <p:spPr>
          <a:xfrm>
            <a:off x="588645" y="304800"/>
            <a:ext cx="2833370" cy="19011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295" y="304800"/>
            <a:ext cx="3470275" cy="190055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410" y="3818255"/>
            <a:ext cx="2281555" cy="268414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g-LOGOTIPO AMOR DE D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6007100"/>
            <a:ext cx="937895" cy="898525"/>
          </a:xfrm>
          <a:prstGeom prst="rect">
            <a:avLst/>
          </a:prstGeom>
          <a:noFill/>
          <a:ln w="9525"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132144" y="155326"/>
            <a:ext cx="8744585" cy="1222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¿Cómo vivimos la sexualidad en...</a:t>
            </a:r>
          </a:p>
          <a:p>
            <a:pPr algn="l"/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               LA INFANCIA</a:t>
            </a:r>
            <a:r>
              <a:rPr lang="es-E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(0-6años)</a:t>
            </a:r>
            <a:r>
              <a:rPr lang="es-E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00025" y="1480032"/>
            <a:ext cx="8743950" cy="18821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Sensaciones corporales: </a:t>
            </a:r>
            <a:r>
              <a:rPr lang="es-ES" altLang="en-US" sz="22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provoca el tocarse y observarse. </a:t>
            </a: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Sentimientos: </a:t>
            </a:r>
            <a:r>
              <a:rPr lang="es-ES" altLang="en-US" sz="22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placer, seguridad y bienestar. </a:t>
            </a:r>
          </a:p>
          <a:p>
            <a:pPr>
              <a:lnSpc>
                <a:spcPct val="110000"/>
              </a:lnSpc>
            </a:pPr>
            <a:r>
              <a:rPr lang="es-ES" altLang="en-US" sz="2400" b="1" dirty="0">
                <a:solidFill>
                  <a:srgbClr val="FF0000"/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Vínculos afectivos:</a:t>
            </a:r>
            <a:r>
              <a:rPr lang="es-ES" altLang="en-US" sz="24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 </a:t>
            </a:r>
            <a:r>
              <a:rPr lang="es-ES" altLang="en-US" sz="22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  <a:sym typeface="+mn-ea"/>
              </a:rPr>
              <a:t>con sus padres primero, van ampliando.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9459" y="3894226"/>
            <a:ext cx="819906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La sexualidad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infantil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es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una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de las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puertas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a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través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de la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que el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niño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desarrolla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su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personalidad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y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sus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relaciones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 con la </a:t>
            </a:r>
            <a:r>
              <a:rPr sz="2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-Regular" charset="0"/>
                <a:cs typeface="OpenSans-Regular" charset="0"/>
                <a:sym typeface="+mn-ea"/>
              </a:rPr>
              <a:t>afectividad</a:t>
            </a:r>
            <a:r>
              <a:rPr sz="2200" b="1" dirty="0">
                <a:solidFill>
                  <a:schemeClr val="accent6">
                    <a:lumMod val="75000"/>
                  </a:schemeClr>
                </a:solidFill>
                <a:latin typeface="OpenSans-Regular" charset="0"/>
                <a:cs typeface="OpenSans-Regular" charset="0"/>
                <a:sym typeface="+mn-ea"/>
              </a:rPr>
              <a:t>. </a:t>
            </a:r>
          </a:p>
        </p:txBody>
      </p:sp>
      <p:pic>
        <p:nvPicPr>
          <p:cNvPr id="20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4420" y="4974958"/>
            <a:ext cx="3151505" cy="163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1979712" y="3095545"/>
            <a:ext cx="5685790" cy="5403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Curiosidad y Naturalidad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D873696-335A-444F-A442-5560A5AA8319}"/>
              </a:ext>
            </a:extLst>
          </p:cNvPr>
          <p:cNvSpPr txBox="1"/>
          <p:nvPr/>
        </p:nvSpPr>
        <p:spPr>
          <a:xfrm>
            <a:off x="4455790" y="4820534"/>
            <a:ext cx="4518030" cy="1785104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es-E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IMPORTANTE:</a:t>
            </a:r>
          </a:p>
          <a:p>
            <a:pPr lvl="0" algn="ctr"/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cs typeface="OpenSans-Regular" charset="0"/>
                <a:sym typeface="+mn-ea"/>
              </a:rPr>
              <a:t>La actitud y la reacción de los padres ante las primeras         preguntas y manifestaciones   de la sexualidad</a:t>
            </a:r>
            <a:endParaRPr sz="2200" b="1" dirty="0">
              <a:solidFill>
                <a:srgbClr val="FF0000"/>
              </a:solidFill>
              <a:latin typeface="Comic Sans MS" panose="030F0702030302020204" pitchFamily="66" charset="0"/>
              <a:cs typeface="OpenSans-Regular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1892</Words>
  <Application>Microsoft Office PowerPoint</Application>
  <PresentationFormat>Presentación en pantalla (4:3)</PresentationFormat>
  <Paragraphs>275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Malgun Gothic</vt:lpstr>
      <vt:lpstr>Arial</vt:lpstr>
      <vt:lpstr>Calibri</vt:lpstr>
      <vt:lpstr>Comic Sans MS</vt:lpstr>
      <vt:lpstr>OpenSans-Regular</vt:lpstr>
      <vt:lpstr>Snap ITC</vt:lpstr>
      <vt:lpstr>Wingdings</vt:lpstr>
      <vt:lpstr>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Susana Jimenez</cp:lastModifiedBy>
  <cp:revision>591</cp:revision>
  <dcterms:created xsi:type="dcterms:W3CDTF">2010-05-23T14:28:00Z</dcterms:created>
  <dcterms:modified xsi:type="dcterms:W3CDTF">2017-12-12T12:06:06Z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